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7" r:id="rId9"/>
    <p:sldId id="266" r:id="rId10"/>
    <p:sldId id="269" r:id="rId11"/>
    <p:sldId id="270" r:id="rId12"/>
    <p:sldId id="271" r:id="rId13"/>
    <p:sldId id="274" r:id="rId14"/>
    <p:sldId id="265" r:id="rId15"/>
    <p:sldId id="261" r:id="rId16"/>
    <p:sldId id="275" r:id="rId17"/>
    <p:sldId id="262" r:id="rId18"/>
    <p:sldId id="276" r:id="rId19"/>
    <p:sldId id="263" r:id="rId20"/>
    <p:sldId id="264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7004F44-D1E7-4041-8054-F38B5F25A159}">
  <a:tblStyle styleId="{E7004F44-D1E7-4041-8054-F38B5F25A1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43"/>
  </p:normalViewPr>
  <p:slideViewPr>
    <p:cSldViewPr snapToGrid="0" snapToObjects="1" showGuides="1">
      <p:cViewPr varScale="1">
        <p:scale>
          <a:sx n="38" d="100"/>
          <a:sy n="38" d="100"/>
        </p:scale>
        <p:origin x="12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347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28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53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84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94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08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26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00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1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8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97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26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4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32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02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76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wamerica.org/international-security/future-property-rights/blog/prerequisites-incorporating-blockchain-registr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wamerica.org/international-security/future-property-rights/blog/prerequisites-incorporating-blockchain-regist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143000" y="4648200"/>
            <a:ext cx="7162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00"/>
              <a:buFont typeface="Arial"/>
              <a:buNone/>
            </a:pPr>
            <a:r>
              <a:rPr lang="en-US" sz="240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J. Michael Graglia, Christopher Mellon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en-US" sz="240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Future of Property Rights program, New America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en-US" sz="240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Washington, DC, USA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en-US" sz="240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fpr@newamerica.org</a:t>
            </a:r>
            <a:endParaRPr sz="240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394" y="3429000"/>
            <a:ext cx="3472406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76200" y="990600"/>
            <a:ext cx="8915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 and Property in 2018: </a:t>
            </a:r>
            <a:br>
              <a:rPr lang="en-US" sz="4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the Beginning</a:t>
            </a:r>
            <a:endParaRPr sz="4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5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Prerequisites </a:t>
            </a:r>
            <a:r>
              <a:rPr lang="en-US" sz="4000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Digitized Records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173"/>
            <a:ext cx="7820181" cy="477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2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5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Prerequisites </a:t>
            </a:r>
            <a:r>
              <a:rPr lang="en-US" sz="4000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err="1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Multisig</a:t>
            </a:r>
            <a:r>
              <a:rPr lang="en-US" sz="4000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 Wallets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8" y="1600199"/>
            <a:ext cx="7719934" cy="50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  <p:sp>
        <p:nvSpPr>
          <p:cNvPr id="5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Prerequisites </a:t>
            </a:r>
            <a:r>
              <a:rPr lang="en-US" sz="4000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Private Chains are key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17392" r="4489" b="6958"/>
          <a:stretch/>
        </p:blipFill>
        <p:spPr>
          <a:xfrm>
            <a:off x="861934" y="1754370"/>
            <a:ext cx="7420132" cy="4601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6257127"/>
            <a:ext cx="6123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Source: </a:t>
            </a:r>
            <a:r>
              <a:rPr lang="en-US" dirty="0" err="1"/>
              <a:t>www.slideshare.net</a:t>
            </a:r>
            <a:r>
              <a:rPr lang="en-US" dirty="0"/>
              <a:t>/Nitishsharma77/blockchain-73134967</a:t>
            </a:r>
          </a:p>
        </p:txBody>
      </p:sp>
    </p:spTree>
    <p:extLst>
      <p:ext uri="{BB962C8B-B14F-4D97-AF65-F5344CB8AC3E}">
        <p14:creationId xmlns:p14="http://schemas.microsoft.com/office/powerpoint/2010/main" val="20227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52667"/>
            <a:ext cx="9144000" cy="974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Paper Overview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382000" cy="5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4163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Foreword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L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arger trends in blockchain and decentralization of the internet.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 for blockchain in Real Estate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FPR’s 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seven prerequisites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blockchain introduction into a land registry.</a:t>
            </a: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onceptual framework: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ight levels of integration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simple to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radical.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ive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topics on the future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interaction of blockchain and land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from title insurance to regulation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ix case studies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companies active in the space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33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14</a:t>
            </a:fld>
            <a:endParaRPr lang="uk-UA"/>
          </a:p>
        </p:txBody>
      </p:sp>
      <p:sp>
        <p:nvSpPr>
          <p:cNvPr id="7" name="Shape 130"/>
          <p:cNvSpPr txBox="1">
            <a:spLocks noGrp="1"/>
          </p:cNvSpPr>
          <p:nvPr>
            <p:ph type="title"/>
          </p:nvPr>
        </p:nvSpPr>
        <p:spPr>
          <a:xfrm>
            <a:off x="457200" y="15115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3959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Framework as tool to</a:t>
            </a:r>
            <a:b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discuss future tech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Shape 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4263" y="442210"/>
            <a:ext cx="231493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" y="1585210"/>
            <a:ext cx="7225259" cy="49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3959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Blockchain Registry</a:t>
            </a:r>
            <a:b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Integration Framework</a:t>
            </a:r>
            <a:endParaRPr sz="4000" b="1" i="0" u="none" strike="noStrike" cap="none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Shape 131"/>
          <p:cNvGraphicFramePr/>
          <p:nvPr>
            <p:extLst>
              <p:ext uri="{D42A27DB-BD31-4B8C-83A1-F6EECF244321}">
                <p14:modId xmlns:p14="http://schemas.microsoft.com/office/powerpoint/2010/main" val="1136549665"/>
              </p:ext>
            </p:extLst>
          </p:nvPr>
        </p:nvGraphicFramePr>
        <p:xfrm>
          <a:off x="152401" y="1295402"/>
          <a:ext cx="8839200" cy="5445700"/>
        </p:xfrm>
        <a:graphic>
          <a:graphicData uri="http://schemas.openxmlformats.org/drawingml/2006/table">
            <a:tbl>
              <a:tblPr>
                <a:noFill/>
                <a:tableStyleId>{E7004F44-D1E7-4041-8054-F38B5F25A159}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</a:rPr>
                        <a:t>Level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</a:rPr>
                        <a:t>Name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</a:rPr>
                        <a:t>Description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</a:rPr>
                        <a:t>Example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0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No Integration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No use of blockchain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Most of the world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1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Blockchain Recording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Public blockchain used to record documents related to land transactions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Brazil, Georgia, Dubai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2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Smart Workflow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Blockchain used to record progress of a transaction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Sweden, Dubai Properties (Landstream)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3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Smart Escrow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Smart contracts used for escrowing payment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Propy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4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Blockchain Registry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Central database replaced with a permissioned blockchain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Dubai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5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Disaggregated</a:t>
                      </a: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 Rights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Various rights to a single parcel are disaggregated and managed via blockchain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No known example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6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Blockchain Fractional Rights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Rights for a given parcel are fragmented and managed via blockchain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Pangea (potentially)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7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Peer-to-Peer Transactions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Rights are transacted without intermediaries on Level 4 system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No known example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8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Interoperability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Different blockchain registries merge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No known example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610600" y="6477000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16965"/>
            <a:ext cx="9144000" cy="1184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Paper Overview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382000" cy="5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4163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Foreword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L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arger trends in blockchain and decentralization of the internet.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 for blockchain in Real Estate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FPR’s 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seven prerequisites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blockchain introduction into a land registry.</a:t>
            </a: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onceptual framework: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ight levels of integration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simple to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radical.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ive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topics on the future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interaction of blockchain and land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from title insurance to regulation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ix case studies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companies active in the space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86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Future of Blockchain</a:t>
            </a:r>
            <a:b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for Real Estate</a:t>
            </a:r>
            <a:endParaRPr sz="4000" b="1" i="0" u="none" strike="noStrike" cap="none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 can ensure more reliable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title insurance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records, increasing efficiency and lowering costs.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simplicity of the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Torrens title system may provide the optimal legal framework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blockchain registry (at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higher levels) - since it mirrors the architecture of BC.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Blockchain-based real estate markets can help drive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financial inclusion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developing countries.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 registries and other stores of dat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create an unprecedented tool for studying the impact of land governance policies,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bringing land into big data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States will retain the power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regulate and tax land transactions.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76135"/>
            <a:ext cx="9144000" cy="974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Paper Overview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382000" cy="5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4163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Foreword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L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arger trends in blockchain and decentralization of the internet.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 for blockchain in Real Estate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FPR’s 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seven prerequisites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blockchain introduction into a land registry.</a:t>
            </a: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onceptual framework: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ight levels of integration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simple to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radical.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ive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topics on the future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interaction of blockchain and land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from title insurance to regulation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ix case studies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companies active in the space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38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3959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Current Examples of </a:t>
            </a:r>
            <a:b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Registries and Blockchain</a:t>
            </a:r>
            <a:endParaRPr sz="4000" b="1" i="0" u="none" strike="noStrike" cap="none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305800" y="6356350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9" name="Shape 149"/>
          <p:cNvGraphicFramePr/>
          <p:nvPr>
            <p:extLst>
              <p:ext uri="{D42A27DB-BD31-4B8C-83A1-F6EECF244321}">
                <p14:modId xmlns:p14="http://schemas.microsoft.com/office/powerpoint/2010/main" val="1476272608"/>
              </p:ext>
            </p:extLst>
          </p:nvPr>
        </p:nvGraphicFramePr>
        <p:xfrm>
          <a:off x="381000" y="1447800"/>
          <a:ext cx="8382000" cy="4965880"/>
        </p:xfrm>
        <a:graphic>
          <a:graphicData uri="http://schemas.openxmlformats.org/drawingml/2006/table">
            <a:tbl>
              <a:tblPr>
                <a:noFill/>
                <a:tableStyleId>{E7004F44-D1E7-4041-8054-F38B5F25A159}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</a:rPr>
                        <a:t>Company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Product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Geographic Location of Pilot</a:t>
                      </a:r>
                      <a:endParaRPr sz="16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Exonum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Republic of Georgia, Ukraine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Postchain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Sweden, India, Australia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Landstream, Pangea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Dubai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Unnamed SaaS, OpenTitle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solidFill>
                            <a:srgbClr val="000000"/>
                          </a:solidFill>
                        </a:rPr>
                        <a:t>Honduras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Propy Registry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Ukraine, Vermont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Parallel Registry Utilizing Colu Colored Coin Protocol</a:t>
                      </a:r>
                      <a:endParaRPr sz="1600" u="none" strike="noStrike" cap="none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Brazil</a:t>
                      </a:r>
                      <a:endParaRPr sz="1600" u="none" strike="noStrike" cap="none" dirty="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9275" y="1993900"/>
            <a:ext cx="589588" cy="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9100" y="2639525"/>
            <a:ext cx="1173213" cy="7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625" y="3516350"/>
            <a:ext cx="2314900" cy="5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50" y="4289325"/>
            <a:ext cx="2168375" cy="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250" y="5126550"/>
            <a:ext cx="2168374" cy="5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6625" y="5784125"/>
            <a:ext cx="2230000" cy="6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Paper Overview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382000" cy="5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4163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Foreword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L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arger trends in blockchain and decentralization of the internet.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 for blockchain in Real Estate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FPR’s 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seven prerequisites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blockchain introduction into a land registry.</a:t>
            </a: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onceptual framework: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ight levels of integration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simple to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radical.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ive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topics on the future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interaction of blockchain and land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from title insurance to regulation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ix case studies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companies active in the space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382000" y="6356350"/>
            <a:ext cx="30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0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394" y="3429000"/>
            <a:ext cx="3472406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143000" y="4572000"/>
            <a:ext cx="7162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en-US" sz="4800" b="1" dirty="0" err="1">
                <a:solidFill>
                  <a:srgbClr val="2EBCB3"/>
                </a:solidFill>
              </a:rPr>
              <a:t>NewAmerica.org</a:t>
            </a:r>
            <a:r>
              <a:rPr lang="en-US" sz="4800" b="1" dirty="0">
                <a:solidFill>
                  <a:srgbClr val="2EBCB3"/>
                </a:solidFill>
              </a:rPr>
              <a:t>/FPR</a:t>
            </a:r>
            <a:endParaRPr sz="4800" b="1" dirty="0">
              <a:solidFill>
                <a:srgbClr val="2EBCB3"/>
              </a:solidFill>
            </a:endParaRP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en-US" sz="4800" dirty="0" err="1">
                <a:solidFill>
                  <a:srgbClr val="7F7F7F"/>
                </a:solidFill>
              </a:rPr>
              <a:t>fpr@newamerica.org</a:t>
            </a:r>
            <a:endParaRPr sz="48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Foreword:</a:t>
            </a:r>
            <a:b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Decentralization and Society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contextualize paper within broader relationship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blockchain and society.</a:t>
            </a:r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current centralization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internet allows a few private companies to effectively control the commons/marketplace of ideas.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Some see blockchain a revival of </a:t>
            </a:r>
            <a:r>
              <a:rPr lang="en-US" sz="2400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open-protocol ethos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enabling self-sovereign ID, P2P value exchange, etc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drive for open and democratic values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must consider the political powers of tech giants, and social attitudes towards decentralized governance structures. 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Foreword:</a:t>
            </a:r>
            <a:b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Decentralization and Society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/>
        </p:blipFill>
        <p:spPr>
          <a:xfrm>
            <a:off x="882845" y="1600200"/>
            <a:ext cx="6921110" cy="52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1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04800" y="342900"/>
            <a:ext cx="8229600" cy="1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3959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Intro:</a:t>
            </a:r>
            <a:r>
              <a:rPr lang="en-US" sz="4000" b="1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Why Blockchain </a:t>
            </a:r>
            <a:endParaRPr sz="4000" b="1" i="0" u="none" strike="noStrike" cap="none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3959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Makes Sense for Real Estate</a:t>
            </a:r>
            <a:endParaRPr sz="4000" b="1" i="0" u="none" strike="noStrike" cap="none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9510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technology is decentralized, fault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tolerant, and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tamper-resistant;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offering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security and resiliency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Blockchain is disruptive for land governance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it may promote property rights formalization, registry modernization, and the collection/analysis of data.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 can generate </a:t>
            </a:r>
            <a:r>
              <a:rPr lang="en-US" sz="24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increased efficiency and lower transaction costs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global real estate sector.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technology allows for improved liquidity of property, financial inclusion, and increased foreign investment.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93298"/>
            <a:ext cx="9144000" cy="974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Paper Overview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382000" cy="56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4163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Foreword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L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arger trends in blockchain and decentralization of the internet.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 for blockchain in Real Estate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28612" algn="l" rtl="0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FPR’s 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seven prerequisites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blockchain introduction into a land registry.</a:t>
            </a: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onceptual framework: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ight levels of integration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simple to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radical.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ive </a:t>
            </a: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topics on the future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interaction of blockchain and land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from title insurance to regulation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lang="en-US" b="1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14450" marR="0" lvl="2" indent="-539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b="1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ix case studies </a:t>
            </a:r>
            <a:r>
              <a:rPr lang="en-US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companies active in the space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54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Prerequisites for </a:t>
            </a:r>
            <a:b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Blockchain Integration</a:t>
            </a:r>
            <a:endParaRPr sz="4000" b="1" i="0" u="none" strike="noStrike" cap="none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01650">
              <a:spcBef>
                <a:spcPts val="600"/>
              </a:spcBef>
              <a:buSzPts val="2400"/>
              <a:buFont typeface="Arial"/>
              <a:buAutoNum type="arabicPeriod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An identity solution</a:t>
            </a: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Digitized records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Multisig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Wallets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private or hybrid blockchain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indent="-501650">
              <a:spcBef>
                <a:spcPts val="600"/>
              </a:spcBef>
              <a:buSzPts val="2400"/>
              <a:buFont typeface="Arial"/>
              <a:buAutoNum type="arabicPeriod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Accurate data</a:t>
            </a: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 and a tech aware population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trained professional communit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04800" y="5906875"/>
            <a:ext cx="8001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</a:rPr>
              <a:t>Source: </a:t>
            </a:r>
            <a:r>
              <a:rPr lang="en-US" sz="1200" i="0" u="none" strike="noStrike" cap="none">
                <a:solidFill>
                  <a:schemeClr val="dk1"/>
                </a:solidFill>
              </a:rPr>
              <a:t>Mike Graglia, Christopher Mellon, and Evan Akin, “Prerequisites for Incorporating Blockchain into a Registry,” </a:t>
            </a:r>
            <a:r>
              <a:rPr lang="en-US" sz="1200" i="1" u="none" strike="noStrike" cap="none">
                <a:solidFill>
                  <a:schemeClr val="dk1"/>
                </a:solidFill>
              </a:rPr>
              <a:t>FPR Blog (Blog)</a:t>
            </a:r>
            <a:r>
              <a:rPr lang="en-US" sz="1200" i="0" u="none" strike="noStrike" cap="none">
                <a:solidFill>
                  <a:schemeClr val="dk1"/>
                </a:solidFill>
              </a:rPr>
              <a:t>, July 31, 2017, </a:t>
            </a:r>
            <a:r>
              <a:rPr lang="en-US" sz="1200" i="0" u="sng" strike="noStrike" cap="none">
                <a:solidFill>
                  <a:schemeClr val="hlink"/>
                </a:solidFill>
                <a:hlinkClick r:id="rId4"/>
              </a:rPr>
              <a:t>https://www.newamerica.org/international-security/future-property-rights/blog/prerequisites-incorporating-blockchain-registry/</a:t>
            </a:r>
            <a:r>
              <a:rPr lang="en-US" sz="1200" i="0" u="none" strike="noStrike" cap="none">
                <a:solidFill>
                  <a:schemeClr val="dk1"/>
                </a:solidFill>
              </a:rPr>
              <a:t>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98637"/>
            <a:ext cx="4789357" cy="1948904"/>
          </a:xfrm>
          <a:prstGeom prst="rect">
            <a:avLst/>
          </a:prstGeom>
          <a:solidFill>
            <a:srgbClr val="2EBCB3"/>
          </a:solidFill>
          <a:ln>
            <a:solidFill>
              <a:srgbClr val="2EB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01650">
              <a:spcBef>
                <a:spcPts val="600"/>
              </a:spcBef>
              <a:buSzPts val="2400"/>
              <a:buFont typeface="Arial"/>
              <a:buAutoNum type="arabicPeriod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An identity solution</a:t>
            </a: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Digitized records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Multisig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Wallets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private or hybrid blockchain</a:t>
            </a: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indent="-501650">
              <a:spcBef>
                <a:spcPts val="600"/>
              </a:spcBef>
              <a:buSzPts val="2400"/>
              <a:buFont typeface="Arial"/>
              <a:buAutoNum type="arabicPeriod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Accurate data</a:t>
            </a:r>
          </a:p>
          <a:p>
            <a:pPr marL="514350" marR="0" lvl="0" indent="-5016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 and a tech aware population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trained professional communit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Prerequisites for </a:t>
            </a:r>
            <a:b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Blockchain Integration</a:t>
            </a:r>
            <a:endParaRPr sz="4000" b="1" i="0" u="none" strike="noStrike" cap="none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04800" y="5906875"/>
            <a:ext cx="8001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</a:rPr>
              <a:t>Source: </a:t>
            </a:r>
            <a:r>
              <a:rPr lang="en-US" sz="1200" i="0" u="none" strike="noStrike" cap="none">
                <a:solidFill>
                  <a:schemeClr val="dk1"/>
                </a:solidFill>
              </a:rPr>
              <a:t>Mike Graglia, Christopher Mellon, and Evan Akin, “Prerequisites for Incorporating Blockchain into a Registry,” </a:t>
            </a:r>
            <a:r>
              <a:rPr lang="en-US" sz="1200" i="1" u="none" strike="noStrike" cap="none">
                <a:solidFill>
                  <a:schemeClr val="dk1"/>
                </a:solidFill>
              </a:rPr>
              <a:t>FPR Blog (Blog)</a:t>
            </a:r>
            <a:r>
              <a:rPr lang="en-US" sz="1200" i="0" u="none" strike="noStrike" cap="none">
                <a:solidFill>
                  <a:schemeClr val="dk1"/>
                </a:solidFill>
              </a:rPr>
              <a:t>, July 31, 2017, </a:t>
            </a:r>
            <a:r>
              <a:rPr lang="en-US" sz="1200" i="0" u="sng" strike="noStrike" cap="none">
                <a:solidFill>
                  <a:schemeClr val="hlink"/>
                </a:solidFill>
                <a:hlinkClick r:id="rId4"/>
              </a:rPr>
              <a:t>https://www.newamerica.org/international-security/future-property-rights/blog/prerequisites-incorporating-blockchain-registry/</a:t>
            </a:r>
            <a:r>
              <a:rPr lang="en-US" sz="1200" i="0" u="none" strike="noStrike" cap="none">
                <a:solidFill>
                  <a:schemeClr val="dk1"/>
                </a:solidFill>
              </a:rPr>
              <a:t>. </a:t>
            </a: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9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5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DEA4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Prerequisites 1:</a:t>
            </a:r>
            <a:b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solidFill>
                  <a:srgbClr val="2EBCB3"/>
                </a:solidFill>
                <a:latin typeface="Arial"/>
                <a:ea typeface="Arial"/>
                <a:cs typeface="Arial"/>
                <a:sym typeface="Arial"/>
              </a:rPr>
              <a:t>Identity must come first</a:t>
            </a:r>
            <a:endParaRPr sz="4000" b="1" i="0" u="none" strike="noStrike" cap="none" dirty="0">
              <a:solidFill>
                <a:srgbClr val="2EBC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4263" y="457200"/>
            <a:ext cx="231493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1885010"/>
            <a:ext cx="7375161" cy="4878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4419" y="1558977"/>
            <a:ext cx="737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distributed identity workflow:</a:t>
            </a:r>
          </a:p>
        </p:txBody>
      </p:sp>
    </p:spTree>
    <p:extLst>
      <p:ext uri="{BB962C8B-B14F-4D97-AF65-F5344CB8AC3E}">
        <p14:creationId xmlns:p14="http://schemas.microsoft.com/office/powerpoint/2010/main" val="116953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1070</Words>
  <Application>Microsoft Office PowerPoint</Application>
  <PresentationFormat>On-screen Show (4:3)</PresentationFormat>
  <Paragraphs>196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Blockchain and Property in 2018:  At the End of the Beginning</vt:lpstr>
      <vt:lpstr>Paper Overview</vt:lpstr>
      <vt:lpstr>Foreword: Decentralization and Society</vt:lpstr>
      <vt:lpstr>Foreword: Decentralization and Society</vt:lpstr>
      <vt:lpstr>Intro: Why Blockchain  Makes Sense for Real Estate</vt:lpstr>
      <vt:lpstr>Paper Overview</vt:lpstr>
      <vt:lpstr>Prerequisites for  Blockchain Integration</vt:lpstr>
      <vt:lpstr>Prerequisites for  Blockchain Integration</vt:lpstr>
      <vt:lpstr>Prerequisites 1: Identity must come first</vt:lpstr>
      <vt:lpstr>Prerequisites 2: Digitized Records</vt:lpstr>
      <vt:lpstr>Prerequisites 3: Multisig Wallets</vt:lpstr>
      <vt:lpstr>Prerequisites 4: Private Chains are key</vt:lpstr>
      <vt:lpstr>Paper Overview</vt:lpstr>
      <vt:lpstr>Framework as tool to discuss future tech</vt:lpstr>
      <vt:lpstr>Blockchain Registry Integration Framework</vt:lpstr>
      <vt:lpstr>Paper Overview</vt:lpstr>
      <vt:lpstr>Future of Blockchain for Real Estate</vt:lpstr>
      <vt:lpstr>Paper Overview</vt:lpstr>
      <vt:lpstr>Current Examples of  Registries and Blockchain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and Property in 2018:  At the End of the Beginning</dc:title>
  <cp:lastModifiedBy>Temporary</cp:lastModifiedBy>
  <cp:revision>10</cp:revision>
  <dcterms:modified xsi:type="dcterms:W3CDTF">2018-03-20T16:03:58Z</dcterms:modified>
</cp:coreProperties>
</file>